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4" d="100"/>
          <a:sy n="84" d="100"/>
        </p:scale>
        <p:origin x="-1140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941A2-BE3B-49B1-8DD0-77E832EF918C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B57D6-0B93-4D6F-8D0A-E69BE4E447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941A2-BE3B-49B1-8DD0-77E832EF918C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B57D6-0B93-4D6F-8D0A-E69BE4E447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941A2-BE3B-49B1-8DD0-77E832EF918C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B57D6-0B93-4D6F-8D0A-E69BE4E447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941A2-BE3B-49B1-8DD0-77E832EF918C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B57D6-0B93-4D6F-8D0A-E69BE4E447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941A2-BE3B-49B1-8DD0-77E832EF918C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B57D6-0B93-4D6F-8D0A-E69BE4E447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941A2-BE3B-49B1-8DD0-77E832EF918C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B57D6-0B93-4D6F-8D0A-E69BE4E447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941A2-BE3B-49B1-8DD0-77E832EF918C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B57D6-0B93-4D6F-8D0A-E69BE4E447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941A2-BE3B-49B1-8DD0-77E832EF918C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B57D6-0B93-4D6F-8D0A-E69BE4E447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941A2-BE3B-49B1-8DD0-77E832EF918C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B57D6-0B93-4D6F-8D0A-E69BE4E447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941A2-BE3B-49B1-8DD0-77E832EF918C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B57D6-0B93-4D6F-8D0A-E69BE4E447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941A2-BE3B-49B1-8DD0-77E832EF918C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B57D6-0B93-4D6F-8D0A-E69BE4E447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2941A2-BE3B-49B1-8DD0-77E832EF918C}" type="datetimeFigureOut">
              <a:rPr lang="en-US" smtClean="0"/>
              <a:pPr/>
              <a:t>3/7/2011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AB57D6-0B93-4D6F-8D0A-E69BE4E447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2133600"/>
            <a:ext cx="5943600" cy="1470025"/>
          </a:xfrm>
        </p:spPr>
        <p:txBody>
          <a:bodyPr>
            <a:normAutofit/>
          </a:bodyPr>
          <a:lstStyle/>
          <a:p>
            <a:r>
              <a:rPr lang="en-US" sz="4800" dirty="0" smtClean="0">
                <a:latin typeface="Impact" pitchFamily="34" charset="0"/>
                <a:cs typeface="Arial" pitchFamily="34" charset="0"/>
              </a:rPr>
              <a:t>Plane Geometry</a:t>
            </a:r>
            <a:endParaRPr lang="en-US" sz="4800" dirty="0">
              <a:latin typeface="Impact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57200" y="3581400"/>
            <a:ext cx="822960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/>
            </a:pPr>
            <a:endParaRPr lang="en-US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Properties and Relations of Plane Figures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Angles, Parallel Lines, and Perpendicular Lines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6225" y="295275"/>
            <a:ext cx="8458200" cy="1234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Impact" pitchFamily="34" charset="0"/>
              </a:rPr>
              <a:t>Angles, Parallel Lines, and Perpendicular Lines</a:t>
            </a:r>
            <a:endParaRPr lang="en-US" sz="3200" dirty="0">
              <a:latin typeface="Impact" pitchFamily="34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524000" y="2666999"/>
            <a:ext cx="4191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381000" y="3581399"/>
            <a:ext cx="4191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10800000" flipV="1">
            <a:off x="762000" y="1981199"/>
            <a:ext cx="3810000" cy="2362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233972" y="2362199"/>
            <a:ext cx="2712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+mj-lt"/>
              </a:rPr>
              <a:t>a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691172" y="2362199"/>
            <a:ext cx="2792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+mj-lt"/>
              </a:rPr>
              <a:t>b</a:t>
            </a:r>
            <a:endParaRPr lang="en-US" sz="1400" dirty="0"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386372" y="2664022"/>
            <a:ext cx="2712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+mj-lt"/>
              </a:rPr>
              <a:t>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895600" y="2666999"/>
            <a:ext cx="2600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+mj-lt"/>
              </a:rPr>
              <a:t>c</a:t>
            </a:r>
            <a:endParaRPr lang="en-US" sz="1400" dirty="0"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828800" y="3273622"/>
            <a:ext cx="2391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+mj-lt"/>
              </a:rPr>
              <a:t>f</a:t>
            </a:r>
            <a:endParaRPr lang="en-US" sz="1400" dirty="0"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471972" y="3273622"/>
            <a:ext cx="2712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+mj-lt"/>
              </a:rPr>
              <a:t>g</a:t>
            </a:r>
            <a:endParaRPr lang="en-US" sz="1400" dirty="0"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295400" y="3578422"/>
            <a:ext cx="2792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+mj-lt"/>
              </a:rPr>
              <a:t>h</a:t>
            </a:r>
            <a:endParaRPr lang="en-US" sz="1400" dirty="0"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057400" y="3657599"/>
            <a:ext cx="2712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+mj-lt"/>
              </a:rPr>
              <a:t>k</a:t>
            </a:r>
            <a:endParaRPr lang="en-US" sz="1400" dirty="0"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04800" y="4419600"/>
            <a:ext cx="8382000" cy="20313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Vertical angles: a = d = f = k also b = c = g = h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Supplementary angles (they sum 180 °):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a,b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;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c,d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;    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f,g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;    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h,k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;</a:t>
            </a:r>
          </a:p>
          <a:p>
            <a:endParaRPr lang="en-US" dirty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An angle is: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Acute if is smaller than 90 °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Obtuse if is larger than 90 ° but smaller than 180 °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Right angle if is exactly 90°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953000" y="2743200"/>
            <a:ext cx="3886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Two lines are parallel if they lie in the same plane and do not intersect</a:t>
            </a:r>
          </a:p>
          <a:p>
            <a:pPr>
              <a:buFont typeface="Arial" pitchFamily="34" charset="0"/>
              <a:buChar char="•"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Two lines are perpendicular if their intersection creates right angles</a:t>
            </a: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dirty="0" smtClean="0">
                <a:latin typeface="Arial" pitchFamily="34" charset="0"/>
                <a:cs typeface="Arial" pitchFamily="34" charset="0"/>
              </a:rPr>
            </a:br>
            <a:r>
              <a:rPr lang="en-US" sz="4900" dirty="0" smtClean="0">
                <a:latin typeface="Impact" pitchFamily="34" charset="0"/>
                <a:cs typeface="Arial" pitchFamily="34" charset="0"/>
              </a:rPr>
              <a:t>Triangles</a:t>
            </a:r>
            <a:endParaRPr lang="en-US" sz="4900" dirty="0">
              <a:latin typeface="Impact" pitchFamily="34" charset="0"/>
              <a:cs typeface="Arial" pitchFamily="34" charset="0"/>
            </a:endParaRPr>
          </a:p>
        </p:txBody>
      </p:sp>
      <p:sp>
        <p:nvSpPr>
          <p:cNvPr id="5" name="Isosceles Triangle 4"/>
          <p:cNvSpPr/>
          <p:nvPr/>
        </p:nvSpPr>
        <p:spPr>
          <a:xfrm>
            <a:off x="533400" y="3200400"/>
            <a:ext cx="2286000" cy="1970690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Isosceles Triangle 5"/>
          <p:cNvSpPr/>
          <p:nvPr/>
        </p:nvSpPr>
        <p:spPr>
          <a:xfrm>
            <a:off x="3505200" y="2971800"/>
            <a:ext cx="1600200" cy="2209800"/>
          </a:xfrm>
          <a:prstGeom prst="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6019800" y="3352800"/>
            <a:ext cx="2514600" cy="1828800"/>
          </a:xfrm>
          <a:prstGeom prst="rt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85800" y="2514600"/>
            <a:ext cx="2159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Equilateral Triangle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05200" y="2514600"/>
            <a:ext cx="2031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Isosceles Triangle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34325" y="2514600"/>
            <a:ext cx="1608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Right Triangle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3810000" y="3962400"/>
            <a:ext cx="304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810000" y="4114800"/>
            <a:ext cx="304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495800" y="3962400"/>
            <a:ext cx="304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495800" y="4114800"/>
            <a:ext cx="304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479884" y="3426023"/>
            <a:ext cx="4251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60</a:t>
            </a:r>
            <a:r>
              <a:rPr lang="en-US" sz="1400" dirty="0" smtClean="0">
                <a:latin typeface="Times New Roman"/>
                <a:cs typeface="Times New Roman"/>
              </a:rPr>
              <a:t>˚</a:t>
            </a:r>
            <a:endParaRPr lang="en-US" sz="1400" dirty="0"/>
          </a:p>
        </p:txBody>
      </p:sp>
      <p:sp>
        <p:nvSpPr>
          <p:cNvPr id="24" name="TextBox 23"/>
          <p:cNvSpPr txBox="1"/>
          <p:nvPr/>
        </p:nvSpPr>
        <p:spPr>
          <a:xfrm>
            <a:off x="2241884" y="4876800"/>
            <a:ext cx="4251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60</a:t>
            </a:r>
            <a:r>
              <a:rPr lang="en-US" sz="1400" dirty="0" smtClean="0">
                <a:latin typeface="Times New Roman"/>
                <a:cs typeface="Times New Roman"/>
              </a:rPr>
              <a:t>˚</a:t>
            </a:r>
            <a:endParaRPr lang="en-US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685800" y="4876800"/>
            <a:ext cx="4251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60</a:t>
            </a:r>
            <a:r>
              <a:rPr lang="en-US" sz="1400" dirty="0" smtClean="0">
                <a:latin typeface="Times New Roman"/>
                <a:cs typeface="Times New Roman"/>
              </a:rPr>
              <a:t>˚</a:t>
            </a:r>
            <a:endParaRPr lang="en-US" sz="1400" dirty="0"/>
          </a:p>
        </p:txBody>
      </p:sp>
      <p:sp>
        <p:nvSpPr>
          <p:cNvPr id="34" name="Arc 33"/>
          <p:cNvSpPr/>
          <p:nvPr/>
        </p:nvSpPr>
        <p:spPr>
          <a:xfrm>
            <a:off x="2971800" y="4876800"/>
            <a:ext cx="914400" cy="914400"/>
          </a:xfrm>
          <a:prstGeom prst="arc">
            <a:avLst>
              <a:gd name="adj1" fmla="val 17455475"/>
              <a:gd name="adj2" fmla="val 2041421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Arc 34"/>
          <p:cNvSpPr/>
          <p:nvPr/>
        </p:nvSpPr>
        <p:spPr>
          <a:xfrm flipH="1">
            <a:off x="4724400" y="4876800"/>
            <a:ext cx="914400" cy="914400"/>
          </a:xfrm>
          <a:prstGeom prst="arc">
            <a:avLst>
              <a:gd name="adj1" fmla="val 17455475"/>
              <a:gd name="adj2" fmla="val 2041421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4" name="Straight Connector 43"/>
          <p:cNvCxnSpPr/>
          <p:nvPr/>
        </p:nvCxnSpPr>
        <p:spPr>
          <a:xfrm>
            <a:off x="6019800" y="4953000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rot="5400000">
            <a:off x="6134100" y="5067300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914400" y="5715000"/>
            <a:ext cx="750237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j-lt"/>
              </a:rPr>
              <a:t>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Sum of interior angles in any triangle is always 180˚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 Perimeter (P) of a triangle is the sum of the lengths of the sides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 Area (A) of triangle is equivalent to ½(base)(height)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238250" cy="342900"/>
          </a:xfrm>
          <a:prstGeom prst="rect">
            <a:avLst/>
          </a:prstGeom>
          <a:noFill/>
        </p:spPr>
      </p:pic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238250" cy="342900"/>
          </a:xfrm>
          <a:prstGeom prst="rect">
            <a:avLst/>
          </a:prstGeom>
          <a:noFill/>
        </p:spPr>
      </p:pic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238250" cy="342900"/>
          </a:xfrm>
          <a:prstGeom prst="rect">
            <a:avLst/>
          </a:prstGeom>
          <a:noFill/>
        </p:spPr>
      </p:pic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43" name="Picture 1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95600" y="1600200"/>
            <a:ext cx="3056467" cy="846406"/>
          </a:xfrm>
          <a:prstGeom prst="rect">
            <a:avLst/>
          </a:prstGeom>
          <a:noFill/>
        </p:spPr>
      </p:pic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6" name="Picture 2"/>
          <p:cNvPicPr>
            <a:picLocks noChangeAspect="1" noChangeArrowheads="1"/>
          </p:cNvPicPr>
          <p:nvPr/>
        </p:nvPicPr>
        <p:blipFill>
          <a:blip r:embed="rId3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762000"/>
            <a:ext cx="7086600" cy="1143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Impact" pitchFamily="34" charset="0"/>
              </a:rPr>
              <a:t>Special Right Triangles</a:t>
            </a:r>
            <a:endParaRPr lang="en-US" sz="4000" dirty="0">
              <a:latin typeface="Impact" pitchFamily="34" charset="0"/>
            </a:endParaRPr>
          </a:p>
        </p:txBody>
      </p:sp>
      <p:sp>
        <p:nvSpPr>
          <p:cNvPr id="4" name="Right Triangle 3"/>
          <p:cNvSpPr/>
          <p:nvPr/>
        </p:nvSpPr>
        <p:spPr>
          <a:xfrm>
            <a:off x="914400" y="2590800"/>
            <a:ext cx="2743200" cy="1600200"/>
          </a:xfrm>
          <a:prstGeom prst="rt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Elbow Connector 4"/>
          <p:cNvCxnSpPr/>
          <p:nvPr/>
        </p:nvCxnSpPr>
        <p:spPr>
          <a:xfrm>
            <a:off x="914400" y="3962400"/>
            <a:ext cx="457200" cy="22860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857460" y="2743200"/>
            <a:ext cx="43794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latin typeface="+mj-lt"/>
              </a:rPr>
              <a:t>60</a:t>
            </a:r>
            <a:r>
              <a:rPr lang="en-US" sz="1400" dirty="0" smtClean="0">
                <a:latin typeface="+mj-lt"/>
                <a:cs typeface="Times New Roman"/>
              </a:rPr>
              <a:t>˚</a:t>
            </a:r>
            <a:endParaRPr lang="en-US" sz="1400" dirty="0"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895600" y="3886200"/>
            <a:ext cx="42191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latin typeface="+mj-lt"/>
              </a:rPr>
              <a:t>3</a:t>
            </a:r>
            <a:r>
              <a:rPr lang="en-US" sz="1400" dirty="0" smtClean="0">
                <a:latin typeface="+mj-lt"/>
              </a:rPr>
              <a:t>0</a:t>
            </a:r>
            <a:r>
              <a:rPr lang="en-US" sz="1400" dirty="0" smtClean="0">
                <a:latin typeface="+mj-lt"/>
                <a:cs typeface="Times New Roman"/>
              </a:rPr>
              <a:t>˚</a:t>
            </a:r>
            <a:endParaRPr lang="en-US" sz="1400" dirty="0"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828800" y="4267200"/>
            <a:ext cx="4587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+mj-lt"/>
              </a:rPr>
              <a:t>x</a:t>
            </a:r>
            <a:r>
              <a:rPr lang="en-US" sz="1400" dirty="0" smtClean="0">
                <a:latin typeface="+mj-lt"/>
                <a:cs typeface="Times New Roman"/>
              </a:rPr>
              <a:t>√3</a:t>
            </a:r>
            <a:endParaRPr lang="en-US" sz="1400" dirty="0"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43172" y="3276600"/>
            <a:ext cx="2712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+mj-lt"/>
              </a:rPr>
              <a:t>x</a:t>
            </a:r>
            <a:endParaRPr lang="en-US" sz="1400" dirty="0"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133600" y="2983468"/>
            <a:ext cx="3545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+mj-lt"/>
              </a:rPr>
              <a:t>2</a:t>
            </a:r>
            <a:r>
              <a:rPr lang="en-US" sz="1400" dirty="0" smtClean="0">
                <a:latin typeface="+mj-lt"/>
              </a:rPr>
              <a:t>x</a:t>
            </a:r>
            <a:endParaRPr lang="en-US" sz="1400" dirty="0">
              <a:latin typeface="+mj-lt"/>
            </a:endParaRPr>
          </a:p>
        </p:txBody>
      </p:sp>
      <p:sp>
        <p:nvSpPr>
          <p:cNvPr id="15" name="Right Triangle 14"/>
          <p:cNvSpPr/>
          <p:nvPr/>
        </p:nvSpPr>
        <p:spPr>
          <a:xfrm>
            <a:off x="5715000" y="2209800"/>
            <a:ext cx="2133600" cy="1981200"/>
          </a:xfrm>
          <a:prstGeom prst="rtTriangl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Elbow Connector 15"/>
          <p:cNvCxnSpPr/>
          <p:nvPr/>
        </p:nvCxnSpPr>
        <p:spPr>
          <a:xfrm>
            <a:off x="5715000" y="3962400"/>
            <a:ext cx="457200" cy="228600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5670884" y="2514600"/>
            <a:ext cx="42511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latin typeface="+mj-lt"/>
              </a:rPr>
              <a:t>45</a:t>
            </a:r>
            <a:r>
              <a:rPr lang="en-US" sz="1400" dirty="0" smtClean="0">
                <a:latin typeface="+mj-lt"/>
                <a:cs typeface="Times New Roman"/>
              </a:rPr>
              <a:t>˚</a:t>
            </a:r>
            <a:endParaRPr lang="en-US" sz="1400" dirty="0">
              <a:latin typeface="+mj-lt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239000" y="3886200"/>
            <a:ext cx="42511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latin typeface="+mj-lt"/>
              </a:rPr>
              <a:t>45</a:t>
            </a:r>
            <a:r>
              <a:rPr lang="en-US" sz="1400" dirty="0" smtClean="0">
                <a:latin typeface="+mj-lt"/>
                <a:cs typeface="Times New Roman"/>
              </a:rPr>
              <a:t>˚</a:t>
            </a:r>
            <a:endParaRPr lang="en-US" sz="1400" dirty="0"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858000" y="2971800"/>
            <a:ext cx="4443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+mj-lt"/>
              </a:rPr>
              <a:t>x</a:t>
            </a:r>
            <a:r>
              <a:rPr lang="en-US" sz="1400" dirty="0" smtClean="0">
                <a:latin typeface="+mj-lt"/>
                <a:cs typeface="Times New Roman"/>
              </a:rPr>
              <a:t>√2</a:t>
            </a:r>
            <a:endParaRPr lang="en-US" sz="1400" dirty="0"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443772" y="3200400"/>
            <a:ext cx="2712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+mj-lt"/>
              </a:rPr>
              <a:t>x</a:t>
            </a:r>
            <a:endParaRPr lang="en-US" sz="1400" dirty="0"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553200" y="4191000"/>
            <a:ext cx="2632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+mj-lt"/>
              </a:rPr>
              <a:t>x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143000" y="4876800"/>
            <a:ext cx="2159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30˚-60˚-90˚ triangle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562600" y="4876800"/>
            <a:ext cx="2159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45˚-45˚-90˚ triangle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038600" y="5332274"/>
            <a:ext cx="1066800" cy="1754326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3:4:5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5:12:13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8:15:17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7:24:25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9:40:41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2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latin typeface="Impact" pitchFamily="34" charset="0"/>
                <a:cs typeface="Arial" pitchFamily="34" charset="0"/>
              </a:rPr>
              <a:t>Quadrilaterals</a:t>
            </a:r>
            <a:endParaRPr lang="en-US" sz="4000" dirty="0">
              <a:latin typeface="Impact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3810000" cy="57912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Parallelogram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Parallelogram 7"/>
          <p:cNvSpPr/>
          <p:nvPr/>
        </p:nvSpPr>
        <p:spPr>
          <a:xfrm>
            <a:off x="2438400" y="3059668"/>
            <a:ext cx="3581400" cy="1295400"/>
          </a:xfrm>
          <a:prstGeom prst="parallelogram">
            <a:avLst>
              <a:gd name="adj" fmla="val 86376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419600" y="2766536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j-lt"/>
              </a:rPr>
              <a:t>a</a:t>
            </a:r>
            <a:endParaRPr lang="en-US" dirty="0"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667126" y="4061936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j-lt"/>
              </a:rPr>
              <a:t>a</a:t>
            </a:r>
            <a:endParaRPr lang="en-US" dirty="0"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90800" y="359306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j-lt"/>
              </a:rPr>
              <a:t>b</a:t>
            </a:r>
            <a:endParaRPr lang="en-US" dirty="0">
              <a:latin typeface="+mj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10200" y="3604736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+mj-lt"/>
              </a:rPr>
              <a:t>b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 rot="5400000">
            <a:off x="5904706" y="3707368"/>
            <a:ext cx="12954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551506" y="3604736"/>
            <a:ext cx="780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j-lt"/>
              </a:rPr>
              <a:t>height</a:t>
            </a:r>
            <a:endParaRPr lang="en-US" dirty="0">
              <a:latin typeface="+mj-lt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4953000" y="4355068"/>
            <a:ext cx="1524000" cy="0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6019800" y="3059668"/>
            <a:ext cx="533400" cy="0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rot="10800000">
            <a:off x="6324600" y="4126468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rot="5400000">
            <a:off x="6210300" y="4240768"/>
            <a:ext cx="228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3492514" y="4431268"/>
            <a:ext cx="622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j-lt"/>
              </a:rPr>
              <a:t>base</a:t>
            </a:r>
            <a:endParaRPr lang="en-US" dirty="0">
              <a:latin typeface="+mj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981201" y="5257800"/>
            <a:ext cx="55752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+mj-lt"/>
              </a:rPr>
              <a:t>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Area=(base)(height)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 Opposite sides are of equal length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Sum of interior angles is 360˚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2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Impact" pitchFamily="34" charset="0"/>
              </a:rPr>
              <a:t>Quadrilaterals</a:t>
            </a:r>
            <a:endParaRPr lang="en-US" dirty="0">
              <a:latin typeface="Impac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57912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Rectangle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62000" y="3200400"/>
            <a:ext cx="3124200" cy="1676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57600" y="3200400"/>
            <a:ext cx="228600" cy="228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657600" y="4648200"/>
            <a:ext cx="228600" cy="228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62000" y="3200400"/>
            <a:ext cx="228600" cy="228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62000" y="4648200"/>
            <a:ext cx="228600" cy="228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105400" y="3200400"/>
            <a:ext cx="3124200" cy="1676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/>
          <p:cNvCxnSpPr/>
          <p:nvPr/>
        </p:nvCxnSpPr>
        <p:spPr>
          <a:xfrm>
            <a:off x="5105400" y="3200400"/>
            <a:ext cx="3124200" cy="1676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5105400" y="3200400"/>
            <a:ext cx="3124200" cy="1676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876800" y="2892623"/>
            <a:ext cx="2824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+mj-lt"/>
              </a:rPr>
              <a:t>B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169338" y="2895600"/>
            <a:ext cx="2808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+mj-lt"/>
              </a:rPr>
              <a:t>C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876800" y="4873823"/>
            <a:ext cx="2888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+mj-lt"/>
              </a:rPr>
              <a:t>A</a:t>
            </a:r>
            <a:endParaRPr lang="en-US" sz="1400" dirty="0"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169338" y="4873823"/>
            <a:ext cx="2952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+mj-lt"/>
              </a:rPr>
              <a:t>D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38200" y="5257800"/>
            <a:ext cx="805541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Sum of angles is equal to 360˚ because contains 4 right angles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Perimeter (P) of both a parallelogram and a rectangle is equivalent to 2l+2w</a:t>
            </a:r>
          </a:p>
          <a:p>
            <a:pPr>
              <a:buFont typeface="Arial" pitchFamily="34" charset="0"/>
              <a:buChar char="•"/>
            </a:pP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Area=(l)(w)</a:t>
            </a:r>
          </a:p>
          <a:p>
            <a:pPr>
              <a:buFont typeface="Arial" pitchFamily="34" charset="0"/>
              <a:buChar char="•"/>
            </a:pP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Lengths of the diagonals of a rectangle are congruent, or equal in length</a:t>
            </a:r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2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Impact" pitchFamily="34" charset="0"/>
              </a:rPr>
              <a:t>Quadrilaterals</a:t>
            </a:r>
            <a:endParaRPr lang="en-US" dirty="0">
              <a:latin typeface="Impac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579120"/>
          </a:xfrm>
        </p:spPr>
        <p:txBody>
          <a:bodyPr>
            <a:no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Square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429000" y="2971800"/>
            <a:ext cx="1905000" cy="1905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 rot="5400000" flipH="1" flipV="1">
            <a:off x="3429000" y="2971800"/>
            <a:ext cx="1905000" cy="1905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4038600" y="3654623"/>
            <a:ext cx="4443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latin typeface="+mj-lt"/>
              </a:rPr>
              <a:t>x</a:t>
            </a:r>
            <a:r>
              <a:rPr lang="en-US" sz="1400" dirty="0">
                <a:latin typeface="+mj-lt"/>
                <a:cs typeface="Times New Roman"/>
              </a:rPr>
              <a:t>√2</a:t>
            </a:r>
            <a:endParaRPr lang="en-US" sz="1400" dirty="0"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334000" y="3657600"/>
            <a:ext cx="26321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latin typeface="+mj-lt"/>
              </a:rPr>
              <a:t>x</a:t>
            </a:r>
            <a:endParaRPr lang="en-US" sz="1400" dirty="0"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200400" y="2667000"/>
            <a:ext cx="28245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latin typeface="+mj-lt"/>
              </a:rPr>
              <a:t>B</a:t>
            </a:r>
            <a:endParaRPr lang="en-US" sz="1400" dirty="0"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299386" y="2667000"/>
            <a:ext cx="28084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latin typeface="+mj-lt"/>
              </a:rPr>
              <a:t>C</a:t>
            </a:r>
            <a:endParaRPr lang="en-US" sz="1400" dirty="0"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299386" y="4873823"/>
            <a:ext cx="29527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latin typeface="+mj-lt"/>
              </a:rPr>
              <a:t>D</a:t>
            </a:r>
            <a:endParaRPr lang="en-US" sz="1400" dirty="0"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200400" y="4873823"/>
            <a:ext cx="28886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>
                <a:latin typeface="+mj-lt"/>
              </a:rPr>
              <a:t>A</a:t>
            </a:r>
            <a:endParaRPr lang="en-US" sz="1400" dirty="0"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2401" y="5410200"/>
            <a:ext cx="899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Special rectangle where all four sides are of equal length.  All squares are rectangles.</a:t>
            </a:r>
          </a:p>
          <a:p>
            <a:pPr>
              <a:buFont typeface="Arial" pitchFamily="34" charset="0"/>
              <a:buChar char="•"/>
            </a:pP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Length of each diagonal of a square is equivalent to the length of on side times √2</a:t>
            </a:r>
            <a:r>
              <a:rPr lang="en-US" dirty="0" smtClean="0">
                <a:latin typeface="Times New Roman"/>
                <a:cs typeface="Times New Roman"/>
              </a:rPr>
              <a:t>.</a:t>
            </a:r>
            <a:endParaRPr lang="en-US" dirty="0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Impact" pitchFamily="34" charset="0"/>
              </a:rPr>
              <a:t>Quadrilaterals</a:t>
            </a:r>
            <a:endParaRPr lang="en-US" dirty="0">
              <a:latin typeface="Impac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655320"/>
          </a:xfrm>
        </p:spPr>
        <p:txBody>
          <a:bodyPr>
            <a:normAutofit/>
          </a:bodyPr>
          <a:lstStyle/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Trapezoid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rapezoid 3"/>
          <p:cNvSpPr/>
          <p:nvPr/>
        </p:nvSpPr>
        <p:spPr>
          <a:xfrm>
            <a:off x="3352800" y="2743200"/>
            <a:ext cx="1828800" cy="1600200"/>
          </a:xfrm>
          <a:prstGeom prst="trapezoid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>
            <a:off x="4800600" y="2743200"/>
            <a:ext cx="914400" cy="0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5181600" y="4343400"/>
            <a:ext cx="533400" cy="0"/>
          </a:xfrm>
          <a:prstGeom prst="line">
            <a:avLst/>
          </a:prstGeom>
          <a:ln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rot="5400000">
            <a:off x="4837906" y="3543300"/>
            <a:ext cx="160020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10800000">
            <a:off x="5486400" y="4191000"/>
            <a:ext cx="152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5400000">
            <a:off x="5410200" y="4267200"/>
            <a:ext cx="152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962400" y="2438400"/>
            <a:ext cx="6607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+mj-lt"/>
              </a:rPr>
              <a:t>Base 2</a:t>
            </a:r>
            <a:endParaRPr lang="en-US" sz="1400" dirty="0"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62400" y="4340423"/>
            <a:ext cx="6607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+mj-lt"/>
              </a:rPr>
              <a:t>Base 1</a:t>
            </a:r>
            <a:endParaRPr lang="en-US" sz="1400" dirty="0"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57200" y="4724401"/>
            <a:ext cx="8382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 Bases of the trapezoid are never the same length.</a:t>
            </a:r>
          </a:p>
          <a:p>
            <a:pPr>
              <a:buFont typeface="Arial" pitchFamily="34" charset="0"/>
              <a:buChar char="•"/>
            </a:pP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Sides of trapezoid may be same length (isosceles trapezoid) or they may not be.</a:t>
            </a:r>
          </a:p>
          <a:p>
            <a:pPr>
              <a:buFont typeface="Arial" pitchFamily="34" charset="0"/>
              <a:buChar char="•"/>
            </a:pP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Area=1/2(base1+base2)(height)</a:t>
            </a:r>
          </a:p>
          <a:p>
            <a:pPr>
              <a:buFont typeface="Arial" pitchFamily="34" charset="0"/>
              <a:buChar char="•"/>
            </a:pP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When the diagonals of a trapezoid intersect, the ratio of the top of the diagonals to</a:t>
            </a:r>
            <a:r>
              <a:rPr lang="en-US" dirty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the bottom of the diagonals is the same as the ratio of the top base to the bottom base.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638800" y="3429000"/>
            <a:ext cx="6671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+mj-lt"/>
              </a:rPr>
              <a:t>Height</a:t>
            </a:r>
            <a:endParaRPr lang="en-US" sz="1400" dirty="0">
              <a:latin typeface="+mj-lt"/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Impact" pitchFamily="34" charset="0"/>
              </a:rPr>
              <a:t>Other Polygons</a:t>
            </a:r>
            <a:endParaRPr lang="en-US" dirty="0">
              <a:latin typeface="Impac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73563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Other commonly tested knowledge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3400" y="2438400"/>
            <a:ext cx="7391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Sum of the interior angles of any polygon can be calculated using the formula (n-2)(180˚), where n is the number of sides.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Hexagon 4"/>
          <p:cNvSpPr/>
          <p:nvPr/>
        </p:nvSpPr>
        <p:spPr>
          <a:xfrm>
            <a:off x="3429000" y="4191000"/>
            <a:ext cx="1905000" cy="1143000"/>
          </a:xfrm>
          <a:prstGeom prst="hexago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733800" y="3505200"/>
            <a:ext cx="12340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(Hexagon)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22022" y="5638800"/>
            <a:ext cx="1311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j-lt"/>
              </a:rPr>
              <a:t>=(5-2</a:t>
            </a:r>
            <a:r>
              <a:rPr lang="en-US" dirty="0">
                <a:latin typeface="+mj-lt"/>
              </a:rPr>
              <a:t>)(180</a:t>
            </a:r>
            <a:r>
              <a:rPr lang="en-US" dirty="0" smtClean="0">
                <a:latin typeface="+mj-lt"/>
                <a:cs typeface="Times New Roman"/>
              </a:rPr>
              <a:t>˚)</a:t>
            </a:r>
            <a:endParaRPr lang="en-US" dirty="0">
              <a:latin typeface="+mj-lt"/>
            </a:endParaRPr>
          </a:p>
        </p:txBody>
      </p:sp>
      <p:sp>
        <p:nvSpPr>
          <p:cNvPr id="8" name="Regular Pentagon 7"/>
          <p:cNvSpPr/>
          <p:nvPr/>
        </p:nvSpPr>
        <p:spPr>
          <a:xfrm>
            <a:off x="685799" y="3962400"/>
            <a:ext cx="1532965" cy="1371600"/>
          </a:xfrm>
          <a:prstGeom prst="pentago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ecagon 8"/>
          <p:cNvSpPr/>
          <p:nvPr/>
        </p:nvSpPr>
        <p:spPr>
          <a:xfrm>
            <a:off x="6400800" y="3962400"/>
            <a:ext cx="1905000" cy="1524000"/>
          </a:xfrm>
          <a:prstGeom prst="decagon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762000" y="3505200"/>
            <a:ext cx="12911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(Pentagon)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705600" y="3505200"/>
            <a:ext cx="1225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(Decagon)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733800" y="5638800"/>
            <a:ext cx="13115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j-lt"/>
              </a:rPr>
              <a:t>=(6-2</a:t>
            </a:r>
            <a:r>
              <a:rPr lang="en-US" dirty="0">
                <a:latin typeface="+mj-lt"/>
              </a:rPr>
              <a:t>)(180</a:t>
            </a:r>
            <a:r>
              <a:rPr lang="en-US" dirty="0" smtClean="0">
                <a:latin typeface="+mj-lt"/>
                <a:cs typeface="Times New Roman"/>
              </a:rPr>
              <a:t>˚)</a:t>
            </a:r>
            <a:endParaRPr lang="en-US" dirty="0"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918022" y="5650468"/>
            <a:ext cx="1428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j-lt"/>
              </a:rPr>
              <a:t>=(10-2</a:t>
            </a:r>
            <a:r>
              <a:rPr lang="en-US" dirty="0">
                <a:latin typeface="+mj-lt"/>
              </a:rPr>
              <a:t>)(180</a:t>
            </a:r>
            <a:r>
              <a:rPr lang="en-US" dirty="0" smtClean="0">
                <a:latin typeface="+mj-lt"/>
                <a:cs typeface="Times New Roman"/>
              </a:rPr>
              <a:t>˚)</a:t>
            </a:r>
            <a:endParaRPr lang="en-US" dirty="0">
              <a:latin typeface="+mj-lt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914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Impact" pitchFamily="34" charset="0"/>
              </a:rPr>
              <a:t>Circles</a:t>
            </a:r>
            <a:endParaRPr lang="en-US" dirty="0">
              <a:latin typeface="Impact" pitchFamily="34" charset="0"/>
            </a:endParaRPr>
          </a:p>
        </p:txBody>
      </p:sp>
      <p:sp>
        <p:nvSpPr>
          <p:cNvPr id="4" name="Oval 3"/>
          <p:cNvSpPr/>
          <p:nvPr/>
        </p:nvSpPr>
        <p:spPr>
          <a:xfrm>
            <a:off x="3733800" y="2209800"/>
            <a:ext cx="1981200" cy="1828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914400" y="4267200"/>
            <a:ext cx="73914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 Area=</a:t>
            </a:r>
            <a:r>
              <a:rPr lang="el-GR" sz="2000" dirty="0" smtClean="0">
                <a:latin typeface="Arial" pitchFamily="34" charset="0"/>
                <a:cs typeface="Arial" pitchFamily="34" charset="0"/>
              </a:rPr>
              <a:t>π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r</a:t>
            </a:r>
            <a:r>
              <a:rPr lang="el-GR" sz="2000" dirty="0" smtClean="0">
                <a:latin typeface="Arial" pitchFamily="34" charset="0"/>
                <a:cs typeface="Arial" pitchFamily="34" charset="0"/>
              </a:rPr>
              <a:t>²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Circumference=</a:t>
            </a:r>
            <a:r>
              <a:rPr lang="el-GR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l-GR" sz="2000" dirty="0" smtClean="0">
                <a:latin typeface="Arial" pitchFamily="34" charset="0"/>
                <a:cs typeface="Arial" pitchFamily="34" charset="0"/>
              </a:rPr>
              <a:t>π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r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Equation of a circle centered at point (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h,k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) is (x-h)</a:t>
            </a:r>
            <a:r>
              <a:rPr lang="el-GR" sz="2000" dirty="0" smtClean="0">
                <a:latin typeface="Arial" pitchFamily="34" charset="0"/>
                <a:cs typeface="Arial" pitchFamily="34" charset="0"/>
              </a:rPr>
              <a:t>²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+(y-k)</a:t>
            </a:r>
            <a:r>
              <a:rPr lang="el-GR" sz="2000" dirty="0" smtClean="0">
                <a:latin typeface="Arial" pitchFamily="34" charset="0"/>
                <a:cs typeface="Arial" pitchFamily="34" charset="0"/>
              </a:rPr>
              <a:t>²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= r</a:t>
            </a:r>
            <a:r>
              <a:rPr lang="el-GR" sz="2000" dirty="0" smtClean="0">
                <a:latin typeface="Arial" pitchFamily="34" charset="0"/>
                <a:cs typeface="Arial" pitchFamily="34" charset="0"/>
              </a:rPr>
              <a:t>²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Complete arc of a circle = 360º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 The tangent to a circle is a line that touches the circle at exactly one point</a:t>
            </a:r>
          </a:p>
          <a:p>
            <a:pPr>
              <a:buFont typeface="Arial" pitchFamily="34" charset="0"/>
              <a:buChar char="•"/>
            </a:pP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171</TotalTime>
  <Words>552</Words>
  <Application>Microsoft Office PowerPoint</Application>
  <PresentationFormat>On-screen Show (4:3)</PresentationFormat>
  <Paragraphs>107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Plane Geometry</vt:lpstr>
      <vt:lpstr> Triangles</vt:lpstr>
      <vt:lpstr>Special Right Triangles</vt:lpstr>
      <vt:lpstr>Quadrilaterals</vt:lpstr>
      <vt:lpstr>Quadrilaterals</vt:lpstr>
      <vt:lpstr>Quadrilaterals</vt:lpstr>
      <vt:lpstr>Quadrilaterals</vt:lpstr>
      <vt:lpstr>Other Polygons</vt:lpstr>
      <vt:lpstr>Circles</vt:lpstr>
      <vt:lpstr>Angles, Parallel Lines, and Perpendicular Lines</vt:lpstr>
    </vt:vector>
  </TitlesOfParts>
  <Company>TAMUQ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david randal miller</dc:creator>
  <cp:lastModifiedBy>tamuq</cp:lastModifiedBy>
  <cp:revision>56</cp:revision>
  <dcterms:created xsi:type="dcterms:W3CDTF">2010-02-21T13:01:47Z</dcterms:created>
  <dcterms:modified xsi:type="dcterms:W3CDTF">2011-03-07T11:28:03Z</dcterms:modified>
</cp:coreProperties>
</file>